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1338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3921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63125" y="969118"/>
            <a:ext cx="8963527" cy="13652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800" b="1" u="sng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DoodleOnMoodle</a:t>
            </a:r>
            <a:endParaRPr lang="en-US" sz="8800" u="sng" dirty="0"/>
          </a:p>
        </p:txBody>
      </p:sp>
      <p:sp>
        <p:nvSpPr>
          <p:cNvPr id="4" name="Text 1"/>
          <p:cNvSpPr/>
          <p:nvPr/>
        </p:nvSpPr>
        <p:spPr>
          <a:xfrm>
            <a:off x="6484726" y="2869074"/>
            <a:ext cx="7556421" cy="71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AI-Powered Adaptive Learning System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6316284" y="3239275"/>
            <a:ext cx="7556421" cy="351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lang="en-US" sz="4000" dirty="0"/>
          </a:p>
          <a:p>
            <a:pPr algn="ctr">
              <a:lnSpc>
                <a:spcPct val="150000"/>
              </a:lnSpc>
            </a:pPr>
            <a:r>
              <a:rPr lang="en-US" sz="4000" dirty="0"/>
              <a:t>Mayank A, Sakshi C</a:t>
            </a:r>
            <a:endParaRPr lang="en-US" sz="1750" dirty="0"/>
          </a:p>
          <a:p>
            <a:pPr algn="ctr">
              <a:lnSpc>
                <a:spcPct val="150000"/>
              </a:lnSpc>
            </a:pPr>
            <a:r>
              <a:rPr lang="en-US" sz="2800" dirty="0"/>
              <a:t>Team </a:t>
            </a:r>
            <a:r>
              <a:rPr lang="en-US" sz="2800" dirty="0" err="1"/>
              <a:t>ZeroDowntime</a:t>
            </a:r>
            <a:endParaRPr lang="en-US" sz="2800" dirty="0"/>
          </a:p>
          <a:p>
            <a:pPr algn="ctr">
              <a:lnSpc>
                <a:spcPct val="150000"/>
              </a:lnSpc>
            </a:pPr>
            <a:r>
              <a:rPr lang="en-US" sz="3200" dirty="0"/>
              <a:t>October 10, 2025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551FEF-C132-ABB7-D6EC-A82A02918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5663" y="7387389"/>
            <a:ext cx="1708484" cy="7218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1534"/>
            <a:ext cx="114129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DoodleOnMoodle: The Future of Learning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133951" y="2259092"/>
            <a:ext cx="127026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DoodleOnMoodle transforms traditional course management into a dynamic, personalized learning experience, ensuring every student receives the support and challenge they need to succeed.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003941"/>
            <a:ext cx="30480" cy="1236107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3641169"/>
            <a:ext cx="4221599" cy="2721888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460" y="3641169"/>
            <a:ext cx="4221599" cy="2721888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7510" y="3641169"/>
            <a:ext cx="4221599" cy="27218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2056B09-413F-07F0-9D23-8CBA521D9B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25663" y="7387947"/>
            <a:ext cx="1708484" cy="7218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1049" y="606743"/>
            <a:ext cx="13088303" cy="1376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Requirements: Defining Adaptive Learning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771049" y="2754511"/>
            <a:ext cx="6434018" cy="2335054"/>
          </a:xfrm>
          <a:prstGeom prst="roundRect">
            <a:avLst>
              <a:gd name="adj" fmla="val 626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71049" y="2074545"/>
            <a:ext cx="6434018" cy="121920"/>
          </a:xfrm>
          <a:prstGeom prst="roundRect">
            <a:avLst>
              <a:gd name="adj" fmla="val 7589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3657600" y="1774627"/>
            <a:ext cx="660797" cy="660797"/>
          </a:xfrm>
          <a:prstGeom prst="roundRect">
            <a:avLst>
              <a:gd name="adj" fmla="val 138378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839" y="1939766"/>
            <a:ext cx="264319" cy="33039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38451" y="2699443"/>
            <a:ext cx="3181707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Arial Rounded MT Bold" panose="020F0704030504030204" pitchFamily="34" charset="0"/>
                <a:ea typeface="Inter Bold" pitchFamily="34" charset="-122"/>
                <a:cs typeface="Inter Bold" pitchFamily="34" charset="-120"/>
              </a:rPr>
              <a:t>Instructor Login &amp; Tools</a:t>
            </a:r>
            <a:endParaRPr lang="en-US" sz="2150" dirty="0">
              <a:latin typeface="Arial Rounded MT Bold" panose="020F07040305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902356" y="3450608"/>
            <a:ext cx="5932527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Ability for instructors to upload course material and create customized quizzes within the Moodle environment</a:t>
            </a: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425333" y="2754511"/>
            <a:ext cx="6434018" cy="2335054"/>
          </a:xfrm>
          <a:prstGeom prst="roundRect">
            <a:avLst>
              <a:gd name="adj" fmla="val 626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7425333" y="2074545"/>
            <a:ext cx="6434018" cy="121920"/>
          </a:xfrm>
          <a:prstGeom prst="roundRect">
            <a:avLst>
              <a:gd name="adj" fmla="val 7589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10311884" y="1774627"/>
            <a:ext cx="660797" cy="660797"/>
          </a:xfrm>
          <a:prstGeom prst="roundRect">
            <a:avLst>
              <a:gd name="adj" fmla="val 138378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0123" y="1939766"/>
            <a:ext cx="264319" cy="330398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590592" y="2704898"/>
            <a:ext cx="3382089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Arial Rounded MT Bold" panose="020F0704030504030204" pitchFamily="34" charset="0"/>
                <a:ea typeface="Inter Bold" pitchFamily="34" charset="-122"/>
                <a:cs typeface="Inter Bold" pitchFamily="34" charset="-120"/>
              </a:rPr>
              <a:t>Student Login &amp; Quizzing</a:t>
            </a:r>
            <a:endParaRPr lang="en-US" sz="2150" dirty="0">
              <a:latin typeface="Arial Rounded MT Bold" panose="020F0704030504030204" pitchFamily="34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7676018" y="3463108"/>
            <a:ext cx="5932527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Students must be able to securely log in and take the assigned adaptive quizzes.</a:t>
            </a:r>
            <a:endParaRPr lang="en-US" sz="2400" dirty="0"/>
          </a:p>
        </p:txBody>
      </p:sp>
      <p:sp>
        <p:nvSpPr>
          <p:cNvPr id="15" name="Shape 11"/>
          <p:cNvSpPr/>
          <p:nvPr/>
        </p:nvSpPr>
        <p:spPr>
          <a:xfrm>
            <a:off x="771049" y="5640230"/>
            <a:ext cx="6434018" cy="814744"/>
          </a:xfrm>
          <a:prstGeom prst="roundRect">
            <a:avLst>
              <a:gd name="adj" fmla="val 7379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2"/>
          <p:cNvSpPr/>
          <p:nvPr/>
        </p:nvSpPr>
        <p:spPr>
          <a:xfrm>
            <a:off x="866330" y="5094469"/>
            <a:ext cx="6434018" cy="121920"/>
          </a:xfrm>
          <a:prstGeom prst="roundRect">
            <a:avLst>
              <a:gd name="adj" fmla="val 7589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3"/>
          <p:cNvSpPr/>
          <p:nvPr/>
        </p:nvSpPr>
        <p:spPr>
          <a:xfrm>
            <a:off x="3752881" y="4794550"/>
            <a:ext cx="660797" cy="660797"/>
          </a:xfrm>
          <a:prstGeom prst="roundRect">
            <a:avLst>
              <a:gd name="adj" fmla="val 138378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120" y="4959690"/>
            <a:ext cx="264319" cy="330398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021794" y="5810330"/>
            <a:ext cx="3741420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Arial Rounded MT Bold" panose="020F0704030504030204" pitchFamily="34" charset="0"/>
                <a:ea typeface="Inter Bold" pitchFamily="34" charset="-122"/>
                <a:cs typeface="Inter Bold" pitchFamily="34" charset="-120"/>
              </a:rPr>
              <a:t>Adaptive Assessment Logic</a:t>
            </a:r>
            <a:endParaRPr lang="en-US" sz="2150" dirty="0">
              <a:latin typeface="Arial Rounded MT Bold" panose="020F0704030504030204" pitchFamily="34" charset="0"/>
            </a:endParaRPr>
          </a:p>
        </p:txBody>
      </p:sp>
      <p:sp>
        <p:nvSpPr>
          <p:cNvPr id="20" name="Text 15"/>
          <p:cNvSpPr/>
          <p:nvPr/>
        </p:nvSpPr>
        <p:spPr>
          <a:xfrm>
            <a:off x="1021794" y="6502672"/>
            <a:ext cx="5932527" cy="1611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must provide an analysis of the quiz results to the students. For correct answers, system must provide a quiz of higher difficulty.</a:t>
            </a:r>
            <a:endParaRPr lang="en-US" sz="2400" dirty="0"/>
          </a:p>
        </p:txBody>
      </p:sp>
      <p:sp>
        <p:nvSpPr>
          <p:cNvPr id="21" name="Shape 16"/>
          <p:cNvSpPr/>
          <p:nvPr/>
        </p:nvSpPr>
        <p:spPr>
          <a:xfrm>
            <a:off x="7433924" y="5716157"/>
            <a:ext cx="6434018" cy="784749"/>
          </a:xfrm>
          <a:prstGeom prst="roundRect">
            <a:avLst>
              <a:gd name="adj" fmla="val 7379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17"/>
          <p:cNvSpPr/>
          <p:nvPr/>
        </p:nvSpPr>
        <p:spPr>
          <a:xfrm>
            <a:off x="7520614" y="5094469"/>
            <a:ext cx="6434018" cy="121920"/>
          </a:xfrm>
          <a:prstGeom prst="roundRect">
            <a:avLst>
              <a:gd name="adj" fmla="val 7589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Shape 18"/>
          <p:cNvSpPr/>
          <p:nvPr/>
        </p:nvSpPr>
        <p:spPr>
          <a:xfrm>
            <a:off x="10407165" y="4794550"/>
            <a:ext cx="660797" cy="660797"/>
          </a:xfrm>
          <a:prstGeom prst="roundRect">
            <a:avLst>
              <a:gd name="adj" fmla="val 138378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5404" y="4959690"/>
            <a:ext cx="264319" cy="330398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7739382" y="5810330"/>
            <a:ext cx="3614499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Arial Rounded MT Bold" panose="020F0704030504030204" pitchFamily="34" charset="0"/>
                <a:ea typeface="Inter Bold" pitchFamily="34" charset="-122"/>
                <a:cs typeface="Inter Bold" pitchFamily="34" charset="-120"/>
              </a:rPr>
              <a:t>Remediation &amp; Progression</a:t>
            </a:r>
            <a:endParaRPr lang="en-US" sz="2150" dirty="0">
              <a:latin typeface="Arial Rounded MT Bold" panose="020F0704030504030204" pitchFamily="34" charset="0"/>
            </a:endParaRPr>
          </a:p>
        </p:txBody>
      </p:sp>
      <p:sp>
        <p:nvSpPr>
          <p:cNvPr id="26" name="Text 20"/>
          <p:cNvSpPr/>
          <p:nvPr/>
        </p:nvSpPr>
        <p:spPr>
          <a:xfrm>
            <a:off x="7739382" y="6523269"/>
            <a:ext cx="5932527" cy="1164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summaries for wrong answers and offer another quiz on missed concepts for personalized learning.</a:t>
            </a:r>
            <a:endParaRPr lang="en-US" sz="24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76C5E1F-530E-AA6E-0F09-8C6B91EFB9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72763" y="7418216"/>
            <a:ext cx="1708484" cy="7218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569" y="434102"/>
            <a:ext cx="7805023" cy="493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Software Design: Dual-Role Architecture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913" y="1243132"/>
            <a:ext cx="9538454" cy="6826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71167" y="4319208"/>
            <a:ext cx="1663568" cy="1141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Eras Bold ITC" panose="020B0907030504020204" pitchFamily="34" charset="0"/>
                <a:ea typeface="Inter Bold" pitchFamily="34" charset="-122"/>
                <a:cs typeface="Inter Bold" pitchFamily="34" charset="-120"/>
              </a:rPr>
              <a:t>Adaptive Quiz Engine</a:t>
            </a:r>
            <a:endParaRPr lang="en-US" sz="2000" dirty="0">
              <a:latin typeface="Eras Bold ITC" panose="020B0907030504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9189681" y="3916539"/>
            <a:ext cx="2474853" cy="76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Student takes quizzes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8172973" y="6992834"/>
            <a:ext cx="2474853" cy="608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provides student with another question of same difficulty level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2916660" y="3849656"/>
            <a:ext cx="2714119" cy="689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650"/>
              </a:lnSpc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Instructor chooses topics and subtopics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965866" y="4855241"/>
            <a:ext cx="2528953" cy="608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350"/>
              </a:lnSpc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generates quiz on the selected topics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008346" y="6225690"/>
            <a:ext cx="2474853" cy="76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Student gives correct answer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3966932" y="7089444"/>
            <a:ext cx="2474853" cy="608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challenges student with a harder question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9135580" y="3979591"/>
            <a:ext cx="2528954" cy="76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9160289" y="4889791"/>
            <a:ext cx="2528954" cy="608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5984269" y="1608091"/>
            <a:ext cx="2542477" cy="552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Instructor uploads material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5984269" y="2477068"/>
            <a:ext cx="2542477" cy="608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provides Course structure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552569" y="8779907"/>
            <a:ext cx="13525262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utilizes a dual-role architecture integrated directly into the Moodle platform, ensuring seamless content management and personalized student interaction.</a:t>
            </a:r>
            <a:endParaRPr lang="en-US" sz="12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4B616FE-8BA2-0FF1-150D-C0F1F01B82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6547" y="7461010"/>
            <a:ext cx="1708484" cy="721895"/>
          </a:xfrm>
          <a:prstGeom prst="rect">
            <a:avLst/>
          </a:prstGeom>
        </p:spPr>
      </p:pic>
      <p:sp>
        <p:nvSpPr>
          <p:cNvPr id="17" name="Text 2">
            <a:extLst>
              <a:ext uri="{FF2B5EF4-FFF2-40B4-BE49-F238E27FC236}">
                <a16:creationId xmlns:a16="http://schemas.microsoft.com/office/drawing/2014/main" id="{761B51A4-C61B-0923-A520-4BA00E460A57}"/>
              </a:ext>
            </a:extLst>
          </p:cNvPr>
          <p:cNvSpPr/>
          <p:nvPr/>
        </p:nvSpPr>
        <p:spPr>
          <a:xfrm>
            <a:off x="8046356" y="6188045"/>
            <a:ext cx="2474853" cy="76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650"/>
              </a:lnSpc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Student gives wrong answer</a:t>
            </a:r>
            <a:endParaRPr lang="en-US" sz="2400" dirty="0"/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6C2110BB-03D5-E484-6D68-6C8A79383609}"/>
              </a:ext>
            </a:extLst>
          </p:cNvPr>
          <p:cNvSpPr/>
          <p:nvPr/>
        </p:nvSpPr>
        <p:spPr>
          <a:xfrm>
            <a:off x="9111083" y="4801897"/>
            <a:ext cx="2610611" cy="608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generates results for Student to view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1515" y="779978"/>
            <a:ext cx="8464629" cy="617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Implementation &amp; Technical Details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4557832" y="1916073"/>
            <a:ext cx="22860" cy="5311259"/>
          </a:xfrm>
          <a:prstGeom prst="roundRect">
            <a:avLst>
              <a:gd name="adj" fmla="val 363043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3999428" y="2837259"/>
            <a:ext cx="592693" cy="22860"/>
          </a:xfrm>
          <a:prstGeom prst="roundRect">
            <a:avLst>
              <a:gd name="adj" fmla="val 363043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4495205" y="2774633"/>
            <a:ext cx="148114" cy="148114"/>
          </a:xfrm>
          <a:prstGeom prst="roundRect">
            <a:avLst>
              <a:gd name="adj" fmla="val 30868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4"/>
          <p:cNvSpPr/>
          <p:nvPr/>
        </p:nvSpPr>
        <p:spPr>
          <a:xfrm>
            <a:off x="691515" y="1916073"/>
            <a:ext cx="3285053" cy="1865233"/>
          </a:xfrm>
          <a:prstGeom prst="roundRect">
            <a:avLst>
              <a:gd name="adj" fmla="val 444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1301472" y="2121218"/>
            <a:ext cx="2469952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Moodle Plugin API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96660" y="2627471"/>
            <a:ext cx="2874764" cy="948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Developed as a custom Moodle plugin for core integration.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4546402" y="4022765"/>
            <a:ext cx="592693" cy="22860"/>
          </a:xfrm>
          <a:prstGeom prst="roundRect">
            <a:avLst>
              <a:gd name="adj" fmla="val 363043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4495205" y="3960138"/>
            <a:ext cx="148114" cy="148114"/>
          </a:xfrm>
          <a:prstGeom prst="roundRect">
            <a:avLst>
              <a:gd name="adj" fmla="val 30868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5161955" y="3101578"/>
            <a:ext cx="3285172" cy="1865233"/>
          </a:xfrm>
          <a:prstGeom prst="roundRect">
            <a:avLst>
              <a:gd name="adj" fmla="val 444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5367099" y="3306723"/>
            <a:ext cx="2469952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Database Schema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5367099" y="3812977"/>
            <a:ext cx="2874883" cy="948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 tables to store  quiz states and student performance metrics.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3999428" y="5152906"/>
            <a:ext cx="592693" cy="22860"/>
          </a:xfrm>
          <a:prstGeom prst="roundRect">
            <a:avLst>
              <a:gd name="adj" fmla="val 363043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3"/>
          <p:cNvSpPr/>
          <p:nvPr/>
        </p:nvSpPr>
        <p:spPr>
          <a:xfrm>
            <a:off x="4495205" y="5090279"/>
            <a:ext cx="148114" cy="148114"/>
          </a:xfrm>
          <a:prstGeom prst="roundRect">
            <a:avLst>
              <a:gd name="adj" fmla="val 30868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691515" y="4231719"/>
            <a:ext cx="3285053" cy="1865233"/>
          </a:xfrm>
          <a:prstGeom prst="roundRect">
            <a:avLst>
              <a:gd name="adj" fmla="val 444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1301472" y="4436864"/>
            <a:ext cx="2469952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Adaptive Logic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896660" y="4943118"/>
            <a:ext cx="2874764" cy="948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Node/JavaScript logic handles real-time quiz generation and difficulty scaling.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4546402" y="6283166"/>
            <a:ext cx="592693" cy="22860"/>
          </a:xfrm>
          <a:prstGeom prst="roundRect">
            <a:avLst>
              <a:gd name="adj" fmla="val 363043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8"/>
          <p:cNvSpPr/>
          <p:nvPr/>
        </p:nvSpPr>
        <p:spPr>
          <a:xfrm>
            <a:off x="4495205" y="6220539"/>
            <a:ext cx="148114" cy="148114"/>
          </a:xfrm>
          <a:prstGeom prst="roundRect">
            <a:avLst>
              <a:gd name="adj" fmla="val 30868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9"/>
          <p:cNvSpPr/>
          <p:nvPr/>
        </p:nvSpPr>
        <p:spPr>
          <a:xfrm>
            <a:off x="5161955" y="5361980"/>
            <a:ext cx="3285172" cy="1865233"/>
          </a:xfrm>
          <a:prstGeom prst="roundRect">
            <a:avLst>
              <a:gd name="adj" fmla="val 444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2" name="Text 20"/>
          <p:cNvSpPr/>
          <p:nvPr/>
        </p:nvSpPr>
        <p:spPr>
          <a:xfrm>
            <a:off x="5367099" y="5567124"/>
            <a:ext cx="2469952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Integration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5367099" y="6073378"/>
            <a:ext cx="2874883" cy="948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External API calls for generating short summaries on missed concepts.</a:t>
            </a:r>
            <a:endParaRPr lang="en-US" sz="1550" dirty="0"/>
          </a:p>
        </p:txBody>
      </p:sp>
      <p:pic>
        <p:nvPicPr>
          <p:cNvPr id="2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712" y="1916073"/>
            <a:ext cx="5009674" cy="500967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4F08494-8505-C20E-65DA-AF7FA0F66F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5663" y="7444384"/>
            <a:ext cx="1708484" cy="7218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211" y="426006"/>
            <a:ext cx="6843832" cy="484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Current Status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2927509" y="2226826"/>
            <a:ext cx="1905357" cy="387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100%</a:t>
            </a:r>
            <a:endParaRPr lang="en-US" sz="3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435" y="1258610"/>
            <a:ext cx="2323743" cy="232374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912031" y="3775948"/>
            <a:ext cx="3500801" cy="6035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Course Upload , Syllabus Generation and Quiz </a:t>
            </a:r>
          </a:p>
          <a:p>
            <a:pPr marL="0" indent="0" algn="ctr">
              <a:lnSpc>
                <a:spcPts val="1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Creation by Instructor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9797296" y="2226826"/>
            <a:ext cx="1905357" cy="387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75%</a:t>
            </a:r>
            <a:endParaRPr lang="en-US" sz="30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8222" y="1258610"/>
            <a:ext cx="2323743" cy="232374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781818" y="3775948"/>
            <a:ext cx="193643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Adaptive Learning Engine</a:t>
            </a:r>
            <a:endParaRPr lang="en-US" sz="2400" dirty="0"/>
          </a:p>
        </p:txBody>
      </p:sp>
      <p:sp>
        <p:nvSpPr>
          <p:cNvPr id="11" name="Text 7"/>
          <p:cNvSpPr/>
          <p:nvPr/>
        </p:nvSpPr>
        <p:spPr>
          <a:xfrm>
            <a:off x="9990892" y="5620999"/>
            <a:ext cx="1905357" cy="387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0%</a:t>
            </a:r>
            <a:endParaRPr lang="en-US" sz="3000" dirty="0"/>
          </a:p>
        </p:txBody>
      </p:sp>
      <p:sp>
        <p:nvSpPr>
          <p:cNvPr id="13" name="Text 8"/>
          <p:cNvSpPr/>
          <p:nvPr/>
        </p:nvSpPr>
        <p:spPr>
          <a:xfrm>
            <a:off x="2912031" y="7224355"/>
            <a:ext cx="193643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Moodle Integration</a:t>
            </a:r>
            <a:endParaRPr lang="en-US" sz="2400" dirty="0"/>
          </a:p>
        </p:txBody>
      </p:sp>
      <p:sp>
        <p:nvSpPr>
          <p:cNvPr id="15" name="Text 10"/>
          <p:cNvSpPr/>
          <p:nvPr/>
        </p:nvSpPr>
        <p:spPr>
          <a:xfrm>
            <a:off x="2927509" y="5871498"/>
            <a:ext cx="1905357" cy="387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25%</a:t>
            </a:r>
            <a:endParaRPr lang="en-US" sz="300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8435" y="4903282"/>
            <a:ext cx="2323743" cy="232374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959816" y="6941907"/>
            <a:ext cx="193643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Feedback</a:t>
            </a:r>
            <a:endParaRPr lang="en-US" sz="2400" dirty="0"/>
          </a:p>
        </p:txBody>
      </p:sp>
      <p:sp>
        <p:nvSpPr>
          <p:cNvPr id="18" name="Text 12"/>
          <p:cNvSpPr/>
          <p:nvPr/>
        </p:nvSpPr>
        <p:spPr>
          <a:xfrm>
            <a:off x="7411878" y="7207384"/>
            <a:ext cx="6676192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Initial alpha testing with a small group of students and one instructor underway.</a:t>
            </a:r>
            <a:endParaRPr lang="en-US" sz="16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9741A2C-F2A3-1AD6-71FC-21CF285AE5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01600" y="7507705"/>
            <a:ext cx="1828800" cy="72189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0252A61-793F-5392-319B-8BB322525E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90892" y="4881013"/>
            <a:ext cx="2172003" cy="186716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3066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486" y="1626671"/>
            <a:ext cx="7400449" cy="579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Timeline: Key Milestones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39066" y="5130118"/>
            <a:ext cx="6572964" cy="556736"/>
          </a:xfrm>
          <a:prstGeom prst="roundRect">
            <a:avLst>
              <a:gd name="adj" fmla="val 48002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6364" y="5234536"/>
            <a:ext cx="278368" cy="34790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4085" y="6262155"/>
            <a:ext cx="270533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2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3: Core Development</a:t>
            </a:r>
            <a:endParaRPr lang="en-US" sz="2800" dirty="0"/>
          </a:p>
        </p:txBody>
      </p:sp>
      <p:sp>
        <p:nvSpPr>
          <p:cNvPr id="7" name="Text 3"/>
          <p:cNvSpPr/>
          <p:nvPr/>
        </p:nvSpPr>
        <p:spPr>
          <a:xfrm>
            <a:off x="794085" y="6792362"/>
            <a:ext cx="6201966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Future: Moodle integration and SSO authentication.</a:t>
            </a:r>
            <a:endParaRPr lang="en-US" sz="2000" dirty="0"/>
          </a:p>
        </p:txBody>
      </p:sp>
      <p:sp>
        <p:nvSpPr>
          <p:cNvPr id="8" name="Shape 4"/>
          <p:cNvSpPr/>
          <p:nvPr/>
        </p:nvSpPr>
        <p:spPr>
          <a:xfrm>
            <a:off x="664851" y="2648248"/>
            <a:ext cx="6572964" cy="556736"/>
          </a:xfrm>
          <a:prstGeom prst="roundRect">
            <a:avLst>
              <a:gd name="adj" fmla="val 48002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2149" y="2752666"/>
            <a:ext cx="278368" cy="34790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4085" y="3539013"/>
            <a:ext cx="3131463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2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1:  Design &amp; Setup</a:t>
            </a:r>
            <a:endParaRPr lang="en-US" sz="2800" dirty="0"/>
          </a:p>
          <a:p>
            <a:pPr marL="0" indent="0" algn="l">
              <a:lnSpc>
                <a:spcPts val="2250"/>
              </a:lnSpc>
              <a:buNone/>
            </a:pPr>
            <a:endParaRPr lang="en-US" sz="2800" dirty="0"/>
          </a:p>
        </p:txBody>
      </p:sp>
      <p:sp>
        <p:nvSpPr>
          <p:cNvPr id="11" name="Text 6"/>
          <p:cNvSpPr/>
          <p:nvPr/>
        </p:nvSpPr>
        <p:spPr>
          <a:xfrm>
            <a:off x="297117" y="3999138"/>
            <a:ext cx="6940698" cy="737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Completed : Implemented dual-role interfaces and basic </a:t>
            </a:r>
          </a:p>
          <a:p>
            <a:pPr algn="ctr">
              <a:lnSpc>
                <a:spcPts val="2300"/>
              </a:lnSpc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adaptive logic and core database structure.</a:t>
            </a:r>
            <a:endParaRPr lang="en-US" sz="2000" dirty="0"/>
          </a:p>
        </p:txBody>
      </p:sp>
      <p:sp>
        <p:nvSpPr>
          <p:cNvPr id="12" name="Shape 7"/>
          <p:cNvSpPr/>
          <p:nvPr/>
        </p:nvSpPr>
        <p:spPr>
          <a:xfrm>
            <a:off x="7832339" y="2703435"/>
            <a:ext cx="6572964" cy="556736"/>
          </a:xfrm>
          <a:prstGeom prst="roundRect">
            <a:avLst>
              <a:gd name="adj" fmla="val 48002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79637" y="2807853"/>
            <a:ext cx="278368" cy="34790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131317" y="3583348"/>
            <a:ext cx="2564963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2: AI Integration</a:t>
            </a:r>
            <a:endParaRPr lang="en-US" sz="2800" dirty="0"/>
          </a:p>
        </p:txBody>
      </p:sp>
      <p:sp>
        <p:nvSpPr>
          <p:cNvPr id="15" name="Text 9"/>
          <p:cNvSpPr/>
          <p:nvPr/>
        </p:nvSpPr>
        <p:spPr>
          <a:xfrm>
            <a:off x="7832339" y="3952895"/>
            <a:ext cx="6201966" cy="829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Completed : Finalizing AI agent integration for course </a:t>
            </a:r>
          </a:p>
          <a:p>
            <a:pPr marL="0" indent="0" algn="ctr">
              <a:lnSpc>
                <a:spcPts val="23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generation personalized feedback.</a:t>
            </a:r>
            <a:endParaRPr lang="en-US" sz="2000" dirty="0"/>
          </a:p>
        </p:txBody>
      </p:sp>
      <p:sp>
        <p:nvSpPr>
          <p:cNvPr id="16" name="Shape 10"/>
          <p:cNvSpPr/>
          <p:nvPr/>
        </p:nvSpPr>
        <p:spPr>
          <a:xfrm>
            <a:off x="7832339" y="5130118"/>
            <a:ext cx="6572964" cy="556736"/>
          </a:xfrm>
          <a:prstGeom prst="roundRect">
            <a:avLst>
              <a:gd name="adj" fmla="val 48002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55248" y="5234536"/>
            <a:ext cx="278368" cy="34790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131317" y="6094649"/>
            <a:ext cx="2444353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4: Beta Launch</a:t>
            </a:r>
            <a:endParaRPr lang="en-US" sz="2800" dirty="0"/>
          </a:p>
        </p:txBody>
      </p:sp>
      <p:sp>
        <p:nvSpPr>
          <p:cNvPr id="19" name="Text 12"/>
          <p:cNvSpPr/>
          <p:nvPr/>
        </p:nvSpPr>
        <p:spPr>
          <a:xfrm>
            <a:off x="8203337" y="6536019"/>
            <a:ext cx="6201966" cy="593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Future: Comprehensive testing and full deployment across pilot courses.</a:t>
            </a:r>
            <a:endParaRPr lang="en-US" sz="20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2F32B5E-16E1-FC2E-1AF2-525A647929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25663" y="7385447"/>
            <a:ext cx="1708484" cy="7218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6245" y="537507"/>
            <a:ext cx="5547003" cy="389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Agents Used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436245" y="8328184"/>
            <a:ext cx="2299097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Adaptive Difficulty Agent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436245" y="8686324"/>
            <a:ext cx="6726912" cy="398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agent monitors student performance (correct/wrong answers) to determine the next quiz's difficulty level. It ensures continuous challenge without overwhelming the student.</a:t>
            </a:r>
            <a:endParaRPr lang="en-US" sz="950" dirty="0"/>
          </a:p>
        </p:txBody>
      </p:sp>
      <p:sp>
        <p:nvSpPr>
          <p:cNvPr id="7" name="Text 4"/>
          <p:cNvSpPr/>
          <p:nvPr/>
        </p:nvSpPr>
        <p:spPr>
          <a:xfrm>
            <a:off x="436245" y="9197340"/>
            <a:ext cx="6726912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Increases difficulty on correct answers.</a:t>
            </a:r>
            <a:endParaRPr lang="en-US" sz="950" dirty="0"/>
          </a:p>
        </p:txBody>
      </p:sp>
      <p:sp>
        <p:nvSpPr>
          <p:cNvPr id="8" name="Text 5"/>
          <p:cNvSpPr/>
          <p:nvPr/>
        </p:nvSpPr>
        <p:spPr>
          <a:xfrm>
            <a:off x="436245" y="9440347"/>
            <a:ext cx="6726912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Maintains or decreases difficulty on incorrect answers.</a:t>
            </a:r>
            <a:endParaRPr lang="en-US" sz="950" dirty="0"/>
          </a:p>
        </p:txBody>
      </p:sp>
      <p:sp>
        <p:nvSpPr>
          <p:cNvPr id="10" name="Text 6"/>
          <p:cNvSpPr/>
          <p:nvPr/>
        </p:nvSpPr>
        <p:spPr>
          <a:xfrm>
            <a:off x="7474863" y="8328184"/>
            <a:ext cx="2657475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Remediation Summary Agent</a:t>
            </a:r>
            <a:endParaRPr lang="en-US" sz="1450" dirty="0"/>
          </a:p>
        </p:txBody>
      </p:sp>
      <p:sp>
        <p:nvSpPr>
          <p:cNvPr id="11" name="Text 7"/>
          <p:cNvSpPr/>
          <p:nvPr/>
        </p:nvSpPr>
        <p:spPr>
          <a:xfrm>
            <a:off x="7474863" y="8686324"/>
            <a:ext cx="6726912" cy="398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When a student answers incorrectly, this agent generates a concise, short summary of the missed concept. This provides immediate, targeted feedback and a chance to retake the concept quiz.</a:t>
            </a:r>
            <a:endParaRPr lang="en-US" sz="950" dirty="0"/>
          </a:p>
        </p:txBody>
      </p:sp>
      <p:sp>
        <p:nvSpPr>
          <p:cNvPr id="12" name="Text 8"/>
          <p:cNvSpPr/>
          <p:nvPr/>
        </p:nvSpPr>
        <p:spPr>
          <a:xfrm>
            <a:off x="7474863" y="9197340"/>
            <a:ext cx="6726912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Generates summaries from course material.</a:t>
            </a:r>
            <a:endParaRPr lang="en-US" sz="950" dirty="0"/>
          </a:p>
        </p:txBody>
      </p:sp>
      <p:sp>
        <p:nvSpPr>
          <p:cNvPr id="13" name="Text 9"/>
          <p:cNvSpPr/>
          <p:nvPr/>
        </p:nvSpPr>
        <p:spPr>
          <a:xfrm>
            <a:off x="7474863" y="9440347"/>
            <a:ext cx="6726912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Offers targeted retake options.</a:t>
            </a:r>
            <a:endParaRPr lang="en-US" sz="9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AF0FC6-A97F-6E38-A5E9-4912CF22D1CC}"/>
              </a:ext>
            </a:extLst>
          </p:cNvPr>
          <p:cNvSpPr txBox="1"/>
          <p:nvPr/>
        </p:nvSpPr>
        <p:spPr>
          <a:xfrm>
            <a:off x="1398727" y="3798803"/>
            <a:ext cx="34080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GPT5 Nano </a:t>
            </a:r>
            <a:r>
              <a:rPr lang="en-US" sz="2800" i="1" dirty="0"/>
              <a:t>(primary)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91F0DD7-3A07-AD35-A289-D3DB8744B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821" y="1592767"/>
            <a:ext cx="2494766" cy="2018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nthropic's new Claude 3.5 Sonnet is FREE and better than GPT-4o">
            <a:extLst>
              <a:ext uri="{FF2B5EF4-FFF2-40B4-BE49-F238E27FC236}">
                <a16:creationId xmlns:a16="http://schemas.microsoft.com/office/drawing/2014/main" id="{932F5FA7-C77F-8F40-F410-C68B5BB90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1620" y="1414332"/>
            <a:ext cx="2608049" cy="2366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laude Sonnet 4.5 is here, what's new? | by Mairaj Pirzada | Sep, 2025 |  Medium">
            <a:extLst>
              <a:ext uri="{FF2B5EF4-FFF2-40B4-BE49-F238E27FC236}">
                <a16:creationId xmlns:a16="http://schemas.microsoft.com/office/drawing/2014/main" id="{CA8FB142-F46D-CC30-06F0-DAE5AC120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918" y="5216265"/>
            <a:ext cx="2633669" cy="1859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hatGPT - Simple English Wikipedia, the free encyclopedia">
            <a:extLst>
              <a:ext uri="{FF2B5EF4-FFF2-40B4-BE49-F238E27FC236}">
                <a16:creationId xmlns:a16="http://schemas.microsoft.com/office/drawing/2014/main" id="{DFFCA6CA-0168-32CD-E62E-35404DACB7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144" y="5146922"/>
            <a:ext cx="2099761" cy="218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C55C722-49AD-DC4D-C10E-2F88D6EED5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25663" y="7435516"/>
            <a:ext cx="1708484" cy="72189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3CB35AB-5B66-1A0A-403B-2BB842C8DF91}"/>
              </a:ext>
            </a:extLst>
          </p:cNvPr>
          <p:cNvSpPr txBox="1"/>
          <p:nvPr/>
        </p:nvSpPr>
        <p:spPr>
          <a:xfrm>
            <a:off x="8438211" y="7360017"/>
            <a:ext cx="15558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ChatGPT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D93BD2-CCBB-4F84-1331-4B904319D6DE}"/>
              </a:ext>
            </a:extLst>
          </p:cNvPr>
          <p:cNvSpPr txBox="1"/>
          <p:nvPr/>
        </p:nvSpPr>
        <p:spPr>
          <a:xfrm>
            <a:off x="7680546" y="3850110"/>
            <a:ext cx="34080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Claude Sonnet 3.5</a:t>
            </a:r>
            <a:endParaRPr lang="en-US" sz="2800" i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252428B-CDF5-D9D9-D884-1C957E3FB87C}"/>
              </a:ext>
            </a:extLst>
          </p:cNvPr>
          <p:cNvSpPr txBox="1"/>
          <p:nvPr/>
        </p:nvSpPr>
        <p:spPr>
          <a:xfrm>
            <a:off x="1585793" y="7430483"/>
            <a:ext cx="34080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Claude Sonnet 4.5</a:t>
            </a:r>
            <a:endParaRPr lang="en-US" sz="2800" i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7880"/>
            <a:ext cx="102690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Adaptive Logic: The Student Journey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00288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434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Start Quiz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924776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Student begins the initial assessment.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300288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434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Correct Answer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924776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serves a harder quiz on the next concept.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514493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648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Wrong Answer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138982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provides a short summary of the missed concept.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514493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648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Remediation Loop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138982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Option to retake a targeted quiz before moving on.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2BCF4C-1079-64E5-0DF8-274EECC8E2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25663" y="7435516"/>
            <a:ext cx="1708484" cy="7218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3769"/>
            <a:ext cx="90293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Challenges Faced and Mitigation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46177"/>
            <a:ext cx="4196358" cy="3899654"/>
          </a:xfrm>
          <a:prstGeom prst="roundRect">
            <a:avLst>
              <a:gd name="adj" fmla="val 3752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63310" y="2746177"/>
            <a:ext cx="121920" cy="389965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142524" y="3003471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Moodle Integration Complexity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848219"/>
            <a:ext cx="359033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Challenge: Ensuring seamless compatibility with various Moodle versions and existing plugins. Mitigation: Strict adherence to Moodle's official Plugin API and extensive unit testing.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746177"/>
            <a:ext cx="4196358" cy="3899654"/>
          </a:xfrm>
          <a:prstGeom prst="roundRect">
            <a:avLst>
              <a:gd name="adj" fmla="val 3752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5186482" y="2746177"/>
            <a:ext cx="121920" cy="389965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5565696" y="30034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Summary Quality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493889"/>
            <a:ext cx="359033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Challenge: Generating accurate, concise, and context-aware summaries for remediation.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Mitigation: Fine-tuning AI prompts and implementing human review of generated content during the alpha phase.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746177"/>
            <a:ext cx="4196358" cy="3899654"/>
          </a:xfrm>
          <a:prstGeom prst="roundRect">
            <a:avLst>
              <a:gd name="adj" fmla="val 3752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Shape 10"/>
          <p:cNvSpPr/>
          <p:nvPr/>
        </p:nvSpPr>
        <p:spPr>
          <a:xfrm>
            <a:off x="9609653" y="2746177"/>
            <a:ext cx="121920" cy="389965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988868" y="3003471"/>
            <a:ext cx="28997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Performance Scaling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493889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Challenge: Maintaining fast response times as the number of students and data points grows. Mitigation: Optimizing database queries and utilizing caching mechanisms for quiz generation.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29EF7B-0AF9-9367-38F7-793CFEAAB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5663" y="7393543"/>
            <a:ext cx="1708484" cy="7218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6f15cd97-f6a7-41e3-b2c5-ad4193976476}" enabled="0" method="" siteId="{6f15cd97-f6a7-41e3-b2c5-ad419397647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660</Words>
  <Application>Microsoft Office PowerPoint</Application>
  <PresentationFormat>Custom</PresentationFormat>
  <Paragraphs>101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Rounded MT Bold</vt:lpstr>
      <vt:lpstr>Eras Bold ITC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Mayank Arya</dc:creator>
  <cp:lastModifiedBy>Mayank Arya</cp:lastModifiedBy>
  <cp:revision>10</cp:revision>
  <dcterms:created xsi:type="dcterms:W3CDTF">2025-10-09T15:17:18Z</dcterms:created>
  <dcterms:modified xsi:type="dcterms:W3CDTF">2025-10-10T06:59:18Z</dcterms:modified>
</cp:coreProperties>
</file>